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3"/>
  </p:notesMasterIdLst>
  <p:sldIdLst>
    <p:sldId id="264" r:id="rId2"/>
    <p:sldId id="267" r:id="rId3"/>
    <p:sldId id="268" r:id="rId4"/>
    <p:sldId id="306" r:id="rId5"/>
    <p:sldId id="307" r:id="rId6"/>
    <p:sldId id="308" r:id="rId7"/>
    <p:sldId id="309" r:id="rId8"/>
    <p:sldId id="310" r:id="rId9"/>
    <p:sldId id="311" r:id="rId10"/>
    <p:sldId id="305" r:id="rId11"/>
    <p:sldId id="312" r:id="rId12"/>
  </p:sldIdLst>
  <p:sldSz cx="9144000" cy="5143500" type="screen16x9"/>
  <p:notesSz cx="6858000" cy="9144000"/>
  <p:embeddedFontLst>
    <p:embeddedFont>
      <p:font typeface="Montserrat" pitchFamily="2" charset="0"/>
      <p:regular r:id="rId14"/>
      <p:bold r:id="rId15"/>
      <p:italic r:id="rId16"/>
      <p:boldItalic r:id="rId17"/>
    </p:embeddedFont>
    <p:embeddedFont>
      <p:font typeface="Montserrat ExtraBold" pitchFamily="2" charset="0"/>
      <p:bold r:id="rId18"/>
      <p:italic r:id="rId19"/>
      <p:boldItalic r:id="rId20"/>
    </p:embeddedFont>
    <p:embeddedFont>
      <p:font typeface="Montserrat Light" pitchFamily="2" charset="0"/>
      <p:regular r:id="rId21"/>
      <p:italic r:id="rId22"/>
    </p:embeddedFont>
    <p:embeddedFont>
      <p:font typeface="Montserrat SemiBold" pitchFamily="2" charset="0"/>
      <p:regular r:id="rId23"/>
      <p:bold r:id="rId24"/>
      <p:italic r:id="rId25"/>
      <p:boldItalic r:id="rId26"/>
    </p:embeddedFont>
    <p:embeddedFont>
      <p:font typeface="Quicksand" pitchFamily="2" charset="0"/>
      <p:regular r:id="rId27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80F1CF-8BA6-465E-904D-6A15F7C3AD73}">
  <a:tblStyle styleId="{7680F1CF-8BA6-465E-904D-6A15F7C3AD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6BDAB90-C609-4290-A4AB-A6FB1099CDE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929F9F4-4A8F-4326-A1B4-22849713DDAB}" styleName="深色样式 1 - 强调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深色样式 1 - 强调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73"/>
  </p:normalViewPr>
  <p:slideViewPr>
    <p:cSldViewPr snapToGrid="0">
      <p:cViewPr varScale="1">
        <p:scale>
          <a:sx n="139" d="100"/>
          <a:sy n="139" d="100"/>
        </p:scale>
        <p:origin x="176" y="416"/>
      </p:cViewPr>
      <p:guideLst>
        <p:guide orient="horz" pos="32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NULL"/><Relationship Id="rId30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6408f5a9af_1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6408f5a9af_1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2caec1a6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2caec1a6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796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320de4b7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320de4b7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875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320de4b7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320de4b7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2caec1a6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2caec1a6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320de4b7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320de4b7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1911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320de4b7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320de4b7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3818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320de4b7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320de4b7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1061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320de4b7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320de4b7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281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2caec1a6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2caec1a6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6826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320de4b7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320de4b7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842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17356" y="350029"/>
            <a:ext cx="70335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 flipH="1">
            <a:off x="4356438" y="1997425"/>
            <a:ext cx="3713700" cy="188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1399750" y="416250"/>
            <a:ext cx="70242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 rot="-289">
            <a:off x="1003054" y="1208247"/>
            <a:ext cx="7137900" cy="272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7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1631800" y="2853775"/>
            <a:ext cx="3048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4235100" y="980985"/>
            <a:ext cx="33753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7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 txBox="1">
            <a:spLocks noGrp="1"/>
          </p:cNvSpPr>
          <p:nvPr>
            <p:ph type="title"/>
          </p:nvPr>
        </p:nvSpPr>
        <p:spPr>
          <a:xfrm rot="-289">
            <a:off x="1003054" y="1208247"/>
            <a:ext cx="7137900" cy="272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INSIGHTS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A8EA7FA-809F-7241-B74A-F68D3735C2E9}"/>
              </a:ext>
            </a:extLst>
          </p:cNvPr>
          <p:cNvSpPr txBox="1"/>
          <p:nvPr/>
        </p:nvSpPr>
        <p:spPr>
          <a:xfrm>
            <a:off x="2480724" y="3163824"/>
            <a:ext cx="41825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</a:rPr>
              <a:t>IN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" altLang="zh-CN" dirty="0">
                <a:solidFill>
                  <a:schemeClr val="bg1"/>
                </a:solidFill>
              </a:rPr>
              <a:t>C</a:t>
            </a:r>
            <a:r>
              <a:rPr kumimoji="1" lang="en-US" altLang="zh-CN" dirty="0">
                <a:solidFill>
                  <a:schemeClr val="bg1"/>
                </a:solidFill>
              </a:rPr>
              <a:t>ASHBOX</a:t>
            </a:r>
            <a:r>
              <a:rPr kumimoji="1" lang="en" altLang="zh-CN" dirty="0">
                <a:solidFill>
                  <a:schemeClr val="bg1"/>
                </a:solidFill>
              </a:rPr>
              <a:t> M</a:t>
            </a:r>
            <a:r>
              <a:rPr kumimoji="1" lang="en-US" altLang="zh-CN" dirty="0">
                <a:solidFill>
                  <a:schemeClr val="bg1"/>
                </a:solidFill>
              </a:rPr>
              <a:t>AGAZINE</a:t>
            </a:r>
            <a:r>
              <a:rPr kumimoji="1" lang="en" altLang="zh-CN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RECORD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(2000-2009)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1"/>
          <p:cNvSpPr txBox="1">
            <a:spLocks noGrp="1"/>
          </p:cNvSpPr>
          <p:nvPr>
            <p:ph type="title"/>
          </p:nvPr>
        </p:nvSpPr>
        <p:spPr>
          <a:xfrm>
            <a:off x="720000" y="396636"/>
            <a:ext cx="78333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The </a:t>
            </a:r>
            <a:r>
              <a:rPr lang="en-US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M</a:t>
            </a:r>
            <a:r>
              <a:rPr lang="en" dirty="0" err="1">
                <a:latin typeface="Montserrat ExtraBold"/>
                <a:ea typeface="Montserrat ExtraBold"/>
                <a:cs typeface="Montserrat ExtraBold"/>
                <a:sym typeface="Montserrat ExtraBold"/>
              </a:rPr>
              <a:t>ost</a:t>
            </a: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-US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U</a:t>
            </a: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sed </a:t>
            </a:r>
            <a:r>
              <a:rPr lang="en-US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en" dirty="0" err="1">
                <a:latin typeface="Montserrat ExtraBold"/>
                <a:ea typeface="Montserrat ExtraBold"/>
                <a:cs typeface="Montserrat ExtraBold"/>
                <a:sym typeface="Montserrat ExtraBold"/>
              </a:rPr>
              <a:t>ord</a:t>
            </a:r>
            <a:r>
              <a:rPr lang="en-US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s</a:t>
            </a: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in </a:t>
            </a:r>
            <a:r>
              <a:rPr lang="en-US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T</a:t>
            </a:r>
            <a:r>
              <a:rPr lang="en" dirty="0" err="1">
                <a:latin typeface="Montserrat ExtraBold"/>
                <a:ea typeface="Montserrat ExtraBold"/>
                <a:cs typeface="Montserrat ExtraBold"/>
                <a:sym typeface="Montserrat ExtraBold"/>
              </a:rPr>
              <a:t>itle</a:t>
            </a:r>
            <a:r>
              <a:rPr lang="en-US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s</a:t>
            </a:r>
            <a:endParaRPr dirty="0">
              <a:solidFill>
                <a:srgbClr val="3C78D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27" name="Google Shape;327;p41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28" name="Google Shape;328;p41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29" name="Google Shape;329;p41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41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41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41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41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4" name="Google Shape;334;p41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A4670619-C9F8-534B-BC35-6C300CA3DD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60391" y="1372506"/>
            <a:ext cx="4425650" cy="3148070"/>
          </a:xfrm>
          <a:prstGeom prst="rect">
            <a:avLst/>
          </a:prstGeom>
        </p:spPr>
      </p:pic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6016E30-16A1-C744-8742-D831F83826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887833"/>
              </p:ext>
            </p:extLst>
          </p:nvPr>
        </p:nvGraphicFramePr>
        <p:xfrm>
          <a:off x="5751949" y="1628072"/>
          <a:ext cx="2371334" cy="281688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231900">
                  <a:extLst>
                    <a:ext uri="{9D8B030D-6E8A-4147-A177-3AD203B41FA5}">
                      <a16:colId xmlns:a16="http://schemas.microsoft.com/office/drawing/2014/main" val="2912468761"/>
                    </a:ext>
                  </a:extLst>
                </a:gridCol>
                <a:gridCol w="1139434">
                  <a:extLst>
                    <a:ext uri="{9D8B030D-6E8A-4147-A177-3AD203B41FA5}">
                      <a16:colId xmlns:a16="http://schemas.microsoft.com/office/drawing/2014/main" val="234948348"/>
                    </a:ext>
                  </a:extLst>
                </a:gridCol>
              </a:tblGrid>
              <a:tr h="211343">
                <a:tc>
                  <a:txBody>
                    <a:bodyPr/>
                    <a:lstStyle/>
                    <a:p>
                      <a:pPr algn="r"/>
                      <a:r>
                        <a:rPr lang="en" sz="1000" b="0" i="0" dirty="0">
                          <a:effectLst/>
                          <a:latin typeface="Montserrat Light" pitchFamily="2" charset="0"/>
                        </a:rPr>
                        <a:t>word</a:t>
                      </a:r>
                    </a:p>
                  </a:txBody>
                  <a:tcPr marL="57150" marR="57150" marB="2857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 sz="1000" b="0" i="0" dirty="0">
                          <a:effectLst/>
                          <a:latin typeface="Montserrat Light" pitchFamily="2" charset="0"/>
                        </a:rPr>
                        <a:t>number</a:t>
                      </a:r>
                    </a:p>
                  </a:txBody>
                  <a:tcPr marL="57150" marR="57150" marB="285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6996778"/>
                  </a:ext>
                </a:extLst>
              </a:tr>
              <a:tr h="433342">
                <a:tc>
                  <a:txBody>
                    <a:bodyPr/>
                    <a:lstStyle/>
                    <a:p>
                      <a:pPr algn="r"/>
                      <a:r>
                        <a:rPr lang="en" sz="28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ontserrat ExtraBold" pitchFamily="2" charset="0"/>
                        </a:rPr>
                        <a:t>LOVE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ontserrat Light" pitchFamily="2" charset="0"/>
                        </a:rPr>
                        <a:t>87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75284171"/>
                  </a:ext>
                </a:extLst>
              </a:tr>
              <a:tr h="319678">
                <a:tc>
                  <a:txBody>
                    <a:bodyPr/>
                    <a:lstStyle/>
                    <a:p>
                      <a:pPr algn="r"/>
                      <a:r>
                        <a:rPr lang="en" sz="2000" b="1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ontserrat ExtraBold" pitchFamily="2" charset="0"/>
                        </a:rPr>
                        <a:t>GIRL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ontserrat Light" pitchFamily="2" charset="0"/>
                        </a:rPr>
                        <a:t>43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439093937"/>
                  </a:ext>
                </a:extLst>
              </a:tr>
              <a:tr h="319678">
                <a:tc>
                  <a:txBody>
                    <a:bodyPr/>
                    <a:lstStyle/>
                    <a:p>
                      <a:pPr algn="r"/>
                      <a:r>
                        <a:rPr lang="en" sz="2000" b="1" i="0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effectLst/>
                          <a:latin typeface="Montserrat ExtraBold" pitchFamily="2" charset="0"/>
                        </a:rPr>
                        <a:t>TIME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="0" i="0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effectLst/>
                          <a:latin typeface="Montserrat Light" pitchFamily="2" charset="0"/>
                        </a:rPr>
                        <a:t>29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4621458"/>
                  </a:ext>
                </a:extLst>
              </a:tr>
              <a:tr h="179946">
                <a:tc>
                  <a:txBody>
                    <a:bodyPr/>
                    <a:lstStyle/>
                    <a:p>
                      <a:pPr algn="r"/>
                      <a:r>
                        <a:rPr lang="en" sz="900" b="1" i="0" dirty="0">
                          <a:effectLst/>
                          <a:latin typeface="Montserrat ExtraBold" pitchFamily="2" charset="0"/>
                        </a:rPr>
                        <a:t>LIFE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21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43046086"/>
                  </a:ext>
                </a:extLst>
              </a:tr>
              <a:tr h="17994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900" b="1" i="0" dirty="0">
                          <a:effectLst/>
                          <a:latin typeface="Montserrat ExtraBold" pitchFamily="2" charset="0"/>
                        </a:rPr>
                        <a:t>DAY</a:t>
                      </a:r>
                      <a:endParaRPr lang="en" sz="900" b="1" i="0" dirty="0">
                        <a:effectLst/>
                        <a:latin typeface="Montserrat ExtraBold" pitchFamily="2" charset="0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20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64963858"/>
                  </a:ext>
                </a:extLst>
              </a:tr>
              <a:tr h="179946">
                <a:tc>
                  <a:txBody>
                    <a:bodyPr/>
                    <a:lstStyle/>
                    <a:p>
                      <a:pPr algn="r"/>
                      <a:r>
                        <a:rPr lang="en" sz="900" b="1" i="0" dirty="0">
                          <a:effectLst/>
                          <a:latin typeface="Montserrat ExtraBold" pitchFamily="2" charset="0"/>
                        </a:rPr>
                        <a:t>WORLD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15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5963462"/>
                  </a:ext>
                </a:extLst>
              </a:tr>
              <a:tr h="179946">
                <a:tc>
                  <a:txBody>
                    <a:bodyPr/>
                    <a:lstStyle/>
                    <a:p>
                      <a:pPr algn="r"/>
                      <a:r>
                        <a:rPr lang="en" sz="900" b="1" i="0" dirty="0">
                          <a:effectLst/>
                          <a:latin typeface="Montserrat ExtraBold" pitchFamily="2" charset="0"/>
                        </a:rPr>
                        <a:t>BABY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14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91759753"/>
                  </a:ext>
                </a:extLst>
              </a:tr>
              <a:tr h="17994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900" b="1" i="0" dirty="0">
                          <a:effectLst/>
                          <a:latin typeface="Montserrat ExtraBold" pitchFamily="2" charset="0"/>
                        </a:rPr>
                        <a:t>DANCE</a:t>
                      </a:r>
                      <a:endParaRPr lang="en" sz="900" b="1" i="0" dirty="0">
                        <a:effectLst/>
                        <a:latin typeface="Montserrat ExtraBold" pitchFamily="2" charset="0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14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10126284"/>
                  </a:ext>
                </a:extLst>
              </a:tr>
              <a:tr h="179946">
                <a:tc>
                  <a:txBody>
                    <a:bodyPr/>
                    <a:lstStyle/>
                    <a:p>
                      <a:pPr algn="r"/>
                      <a:r>
                        <a:rPr lang="en" sz="900" b="1" i="0" dirty="0">
                          <a:effectLst/>
                          <a:latin typeface="Montserrat ExtraBold" pitchFamily="2" charset="0"/>
                        </a:rPr>
                        <a:t>ROCK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14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20395544"/>
                  </a:ext>
                </a:extLst>
              </a:tr>
              <a:tr h="179946">
                <a:tc>
                  <a:txBody>
                    <a:bodyPr/>
                    <a:lstStyle/>
                    <a:p>
                      <a:pPr algn="r"/>
                      <a:r>
                        <a:rPr lang="en" sz="900" b="1" i="0" dirty="0">
                          <a:effectLst/>
                          <a:latin typeface="Montserrat ExtraBold" pitchFamily="2" charset="0"/>
                        </a:rPr>
                        <a:t>SONG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14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20690938"/>
                  </a:ext>
                </a:extLst>
              </a:tr>
              <a:tr h="179946">
                <a:tc>
                  <a:txBody>
                    <a:bodyPr/>
                    <a:lstStyle/>
                    <a:p>
                      <a:pPr algn="r"/>
                      <a:r>
                        <a:rPr lang="en-US" altLang="zh-CN" sz="900" b="1" i="0" dirty="0">
                          <a:effectLst/>
                          <a:latin typeface="Montserrat ExtraBold" pitchFamily="2" charset="0"/>
                        </a:rPr>
                        <a:t>…</a:t>
                      </a:r>
                      <a:endParaRPr lang="en" sz="900" b="1" i="0" dirty="0">
                        <a:effectLst/>
                        <a:latin typeface="Montserrat ExtraBold" pitchFamily="2" charset="0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…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55348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2102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720000" y="222900"/>
            <a:ext cx="78333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800" dirty="0">
                <a:solidFill>
                  <a:srgbClr val="3C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43</a:t>
            </a:r>
            <a:r>
              <a:rPr lang="en" sz="4800" dirty="0">
                <a:solidFill>
                  <a:srgbClr val="3C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%</a:t>
            </a: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of </a:t>
            </a:r>
            <a:r>
              <a:rPr lang="en-US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words</a:t>
            </a:r>
            <a:r>
              <a:rPr lang="zh-CN" altLang="en-US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-US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in</a:t>
            </a:r>
            <a:r>
              <a:rPr lang="zh-CN" altLang="en-US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-US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title</a:t>
            </a:r>
            <a:r>
              <a:rPr lang="zh-CN" altLang="en-US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-US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are</a:t>
            </a:r>
            <a:r>
              <a:rPr lang="zh-CN" altLang="en-US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-US" altLang="zh-CN" dirty="0">
                <a:solidFill>
                  <a:srgbClr val="3D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Positive</a:t>
            </a:r>
            <a:endParaRPr dirty="0">
              <a:solidFill>
                <a:srgbClr val="3D78D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10" name="Google Shape;310;p40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11" name="Google Shape;311;p40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12" name="Google Shape;312;p40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40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40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40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40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" name="Google Shape;317;p40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40"/>
          <p:cNvSpPr txBox="1"/>
          <p:nvPr/>
        </p:nvSpPr>
        <p:spPr>
          <a:xfrm>
            <a:off x="6001800" y="1894975"/>
            <a:ext cx="2072352" cy="21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latin typeface="Montserrat"/>
                <a:ea typeface="Montserrat"/>
                <a:cs typeface="Arial" panose="020B0604020202020204" pitchFamily="34" charset="0"/>
                <a:sym typeface="Montserrat"/>
              </a:rPr>
              <a:t>Based on the </a:t>
            </a:r>
            <a:r>
              <a:rPr lang="en" b="1" dirty="0">
                <a:latin typeface="Montserrat"/>
                <a:ea typeface="Montserrat"/>
                <a:cs typeface="Arial" panose="020B0604020202020204" pitchFamily="34" charset="0"/>
                <a:sym typeface="Montserrat"/>
              </a:rPr>
              <a:t>sentiment analysis </a:t>
            </a:r>
            <a:r>
              <a:rPr lang="en" dirty="0">
                <a:latin typeface="Montserrat"/>
                <a:ea typeface="Montserrat"/>
                <a:cs typeface="Arial" panose="020B0604020202020204" pitchFamily="34" charset="0"/>
                <a:sym typeface="Montserrat"/>
              </a:rPr>
              <a:t>of the words in the title, there are </a:t>
            </a:r>
            <a:r>
              <a:rPr lang="en" b="1" dirty="0">
                <a:latin typeface="Montserrat"/>
                <a:ea typeface="Montserrat"/>
                <a:cs typeface="Arial" panose="020B0604020202020204" pitchFamily="34" charset="0"/>
                <a:sym typeface="Montserrat"/>
              </a:rPr>
              <a:t>more positive</a:t>
            </a:r>
            <a:r>
              <a:rPr lang="en" dirty="0">
                <a:latin typeface="Montserrat"/>
                <a:ea typeface="Montserrat"/>
                <a:cs typeface="Arial" panose="020B0604020202020204" pitchFamily="34" charset="0"/>
                <a:sym typeface="Montserrat"/>
              </a:rPr>
              <a:t> words than negative words, but the difference is not very</a:t>
            </a:r>
            <a:r>
              <a:rPr lang="zh-CN" altLang="en-US" dirty="0">
                <a:latin typeface="Montserrat"/>
                <a:ea typeface="Montserrat"/>
                <a:cs typeface="Arial" panose="020B0604020202020204" pitchFamily="34" charset="0"/>
                <a:sym typeface="Montserrat"/>
              </a:rPr>
              <a:t> </a:t>
            </a:r>
            <a:r>
              <a:rPr lang="en" dirty="0">
                <a:latin typeface="Montserrat"/>
                <a:ea typeface="Montserrat"/>
                <a:cs typeface="Arial" panose="020B0604020202020204" pitchFamily="34" charset="0"/>
                <a:sym typeface="Montserrat"/>
              </a:rPr>
              <a:t>significant.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19" name="Google Shape;319;p40"/>
          <p:cNvGrpSpPr/>
          <p:nvPr/>
        </p:nvGrpSpPr>
        <p:grpSpPr>
          <a:xfrm>
            <a:off x="720000" y="1220775"/>
            <a:ext cx="4971523" cy="3507688"/>
            <a:chOff x="720000" y="992175"/>
            <a:chExt cx="4971523" cy="3507688"/>
          </a:xfrm>
        </p:grpSpPr>
        <p:pic>
          <p:nvPicPr>
            <p:cNvPr id="320" name="Google Shape;320;p40"/>
            <p:cNvPicPr preferRelativeResize="0"/>
            <p:nvPr/>
          </p:nvPicPr>
          <p:blipFill>
            <a:blip r:embed="rId3"/>
            <a:srcRect/>
            <a:stretch/>
          </p:blipFill>
          <p:spPr>
            <a:xfrm>
              <a:off x="720000" y="1433014"/>
              <a:ext cx="4971523" cy="30668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1" name="Google Shape;321;p40"/>
            <p:cNvSpPr txBox="1"/>
            <p:nvPr/>
          </p:nvSpPr>
          <p:spPr>
            <a:xfrm>
              <a:off x="1104563" y="992175"/>
              <a:ext cx="4202400" cy="49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dirty="0">
                  <a:latin typeface="Montserrat"/>
                  <a:ea typeface="Montserrat"/>
                  <a:cs typeface="Montserrat"/>
                  <a:sym typeface="Montserrat"/>
                </a:rPr>
                <a:t>Sentiment</a:t>
              </a:r>
              <a:r>
                <a:rPr lang="zh-CN" altLang="en-US" dirty="0"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altLang="zh-CN" dirty="0">
                  <a:latin typeface="Montserrat"/>
                  <a:ea typeface="Montserrat"/>
                  <a:cs typeface="Montserrat"/>
                  <a:sym typeface="Montserrat"/>
                </a:rPr>
                <a:t>Distribution</a:t>
              </a:r>
              <a:r>
                <a:rPr lang="zh-CN" altLang="en-US" dirty="0"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altLang="zh-CN" dirty="0">
                  <a:latin typeface="Montserrat"/>
                  <a:ea typeface="Montserrat"/>
                  <a:cs typeface="Montserrat"/>
                  <a:sym typeface="Montserrat"/>
                </a:rPr>
                <a:t>of</a:t>
              </a:r>
              <a:r>
                <a:rPr lang="zh-CN" altLang="en-US" dirty="0"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altLang="zh-CN" dirty="0">
                  <a:latin typeface="Montserrat"/>
                  <a:ea typeface="Montserrat"/>
                  <a:cs typeface="Montserrat"/>
                  <a:sym typeface="Montserrat"/>
                </a:rPr>
                <a:t>Words</a:t>
              </a:r>
              <a:r>
                <a:rPr lang="zh-CN" altLang="en-US" dirty="0"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altLang="zh-CN" dirty="0">
                  <a:latin typeface="Montserrat"/>
                  <a:ea typeface="Montserrat"/>
                  <a:cs typeface="Montserrat"/>
                  <a:sym typeface="Montserrat"/>
                </a:rPr>
                <a:t>in</a:t>
              </a:r>
              <a:r>
                <a:rPr lang="zh-CN" altLang="en-US" dirty="0"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altLang="zh-CN" dirty="0">
                  <a:latin typeface="Montserrat"/>
                  <a:ea typeface="Montserrat"/>
                  <a:cs typeface="Montserrat"/>
                  <a:sym typeface="Montserrat"/>
                </a:rPr>
                <a:t>Title</a:t>
              </a:r>
              <a:endParaRPr dirty="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5378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720000" y="222900"/>
            <a:ext cx="78333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3C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68%</a:t>
            </a: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of songs never make the </a:t>
            </a:r>
            <a:r>
              <a:rPr lang="en" dirty="0">
                <a:solidFill>
                  <a:srgbClr val="3C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Top 10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.</a:t>
            </a:r>
            <a:endParaRPr dirty="0">
              <a:solidFill>
                <a:schemeClr val="tx1">
                  <a:lumMod val="90000"/>
                  <a:lumOff val="10000"/>
                </a:schemeClr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10" name="Google Shape;310;p40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11" name="Google Shape;311;p40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12" name="Google Shape;312;p40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40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40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40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40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" name="Google Shape;317;p40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40"/>
          <p:cNvSpPr txBox="1"/>
          <p:nvPr/>
        </p:nvSpPr>
        <p:spPr>
          <a:xfrm>
            <a:off x="6001800" y="1894975"/>
            <a:ext cx="2422200" cy="21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Arial" panose="020B0604020202020204" pitchFamily="34" charset="0"/>
                <a:sym typeface="Montserrat"/>
              </a:rPr>
              <a:t>As time approaches 2009, the proportion of Never-top10 tends to </a:t>
            </a:r>
            <a:r>
              <a:rPr lang="en" b="1" dirty="0">
                <a:latin typeface="Montserrat"/>
                <a:ea typeface="Montserrat"/>
                <a:cs typeface="Montserrat"/>
                <a:sym typeface="Montserrat"/>
              </a:rPr>
              <a:t>decrease</a:t>
            </a: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This shows that people's preferences have begun to spread and the range of change has increased.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19" name="Google Shape;319;p40"/>
          <p:cNvGrpSpPr/>
          <p:nvPr/>
        </p:nvGrpSpPr>
        <p:grpSpPr>
          <a:xfrm>
            <a:off x="720000" y="1220775"/>
            <a:ext cx="4971524" cy="3507688"/>
            <a:chOff x="720000" y="992175"/>
            <a:chExt cx="4971524" cy="3507688"/>
          </a:xfrm>
        </p:grpSpPr>
        <p:pic>
          <p:nvPicPr>
            <p:cNvPr id="320" name="Google Shape;320;p40"/>
            <p:cNvPicPr preferRelativeResize="0"/>
            <p:nvPr/>
          </p:nvPicPr>
          <p:blipFill>
            <a:blip r:embed="rId3"/>
            <a:srcRect/>
            <a:stretch/>
          </p:blipFill>
          <p:spPr>
            <a:xfrm>
              <a:off x="720000" y="1433014"/>
              <a:ext cx="4971524" cy="30668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1" name="Google Shape;321;p40"/>
            <p:cNvSpPr txBox="1"/>
            <p:nvPr/>
          </p:nvSpPr>
          <p:spPr>
            <a:xfrm>
              <a:off x="1104563" y="992175"/>
              <a:ext cx="4202400" cy="49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Never-Top10 ratio changes over time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1"/>
          <p:cNvSpPr txBox="1">
            <a:spLocks noGrp="1"/>
          </p:cNvSpPr>
          <p:nvPr>
            <p:ph type="title"/>
          </p:nvPr>
        </p:nvSpPr>
        <p:spPr>
          <a:xfrm>
            <a:off x="720000" y="451500"/>
            <a:ext cx="78333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The Top 10 songs of 2000-2009</a:t>
            </a:r>
            <a:endParaRPr dirty="0">
              <a:solidFill>
                <a:srgbClr val="3C78D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27" name="Google Shape;327;p41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28" name="Google Shape;328;p41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29" name="Google Shape;329;p41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41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41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41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41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4" name="Google Shape;334;p41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35" name="Google Shape;335;p41"/>
          <p:cNvGraphicFramePr/>
          <p:nvPr>
            <p:extLst>
              <p:ext uri="{D42A27DB-BD31-4B8C-83A1-F6EECF244321}">
                <p14:modId xmlns:p14="http://schemas.microsoft.com/office/powerpoint/2010/main" val="1999943570"/>
              </p:ext>
            </p:extLst>
          </p:nvPr>
        </p:nvGraphicFramePr>
        <p:xfrm>
          <a:off x="1084608" y="1328827"/>
          <a:ext cx="7104083" cy="3087931"/>
        </p:xfrm>
        <a:graphic>
          <a:graphicData uri="http://schemas.openxmlformats.org/drawingml/2006/table">
            <a:tbl>
              <a:tblPr firstRow="1">
                <a:tableStyleId>{2D5ABB26-0587-4C30-8999-92F81FD0307C}</a:tableStyleId>
              </a:tblPr>
              <a:tblGrid>
                <a:gridCol w="26195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077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67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3551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cs typeface="Arial" panose="020B0604020202020204" pitchFamily="34" charset="0"/>
                          <a:sym typeface="Verdana"/>
                        </a:rPr>
                        <a:t>Song</a:t>
                      </a:r>
                      <a:r>
                        <a:rPr lang="zh-CN" altLang="en-US" sz="10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cs typeface="Arial" panose="020B0604020202020204" pitchFamily="34" charset="0"/>
                          <a:sym typeface="Verdana"/>
                        </a:rPr>
                        <a:t> </a:t>
                      </a:r>
                      <a:r>
                        <a:rPr lang="en-US" altLang="zh-CN" sz="10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cs typeface="Arial" panose="020B0604020202020204" pitchFamily="34" charset="0"/>
                          <a:sym typeface="Verdana"/>
                        </a:rPr>
                        <a:t>Title</a:t>
                      </a:r>
                      <a:endParaRPr sz="10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cs typeface="Arial" panose="020B0604020202020204" pitchFamily="34" charset="0"/>
                        <a:sym typeface="Verdana"/>
                      </a:endParaRPr>
                    </a:p>
                  </a:txBody>
                  <a:tcPr marL="57150" marR="57150" marT="91425" marB="2857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cs typeface="Arial" panose="020B0604020202020204" pitchFamily="34" charset="0"/>
                          <a:sym typeface="Verdana"/>
                        </a:rPr>
                        <a:t>A</a:t>
                      </a:r>
                      <a:r>
                        <a:rPr lang="en" sz="1000" b="0" i="0" u="none" strike="noStrike" cap="none" dirty="0" err="1">
                          <a:solidFill>
                            <a:schemeClr val="accent1"/>
                          </a:solidFill>
                          <a:latin typeface="Montserrat Light" pitchFamily="2" charset="0"/>
                          <a:cs typeface="Arial" panose="020B0604020202020204" pitchFamily="34" charset="0"/>
                          <a:sym typeface="Verdana"/>
                        </a:rPr>
                        <a:t>rtist</a:t>
                      </a:r>
                      <a:endParaRPr sz="10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cs typeface="Arial" panose="020B0604020202020204" pitchFamily="34" charset="0"/>
                        <a:sym typeface="Verdana"/>
                      </a:endParaRPr>
                    </a:p>
                  </a:txBody>
                  <a:tcPr marL="57150" marR="57150" marT="91425" marB="28575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cs typeface="Arial" panose="020B0604020202020204" pitchFamily="34" charset="0"/>
                          <a:sym typeface="Verdana"/>
                        </a:rPr>
                        <a:t>T</a:t>
                      </a:r>
                      <a:r>
                        <a:rPr lang="en" sz="1000" b="0" i="0" u="none" strike="noStrike" cap="none" dirty="0" err="1">
                          <a:solidFill>
                            <a:schemeClr val="accent1"/>
                          </a:solidFill>
                          <a:latin typeface="Montserrat Light" pitchFamily="2" charset="0"/>
                          <a:cs typeface="Arial" panose="020B0604020202020204" pitchFamily="34" charset="0"/>
                          <a:sym typeface="Verdana"/>
                        </a:rPr>
                        <a:t>otal</a:t>
                      </a:r>
                      <a:r>
                        <a:rPr lang="zh-CN" altLang="en-US" sz="10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cs typeface="Arial" panose="020B0604020202020204" pitchFamily="34" charset="0"/>
                          <a:sym typeface="Verdana"/>
                        </a:rPr>
                        <a:t> </a:t>
                      </a:r>
                      <a:r>
                        <a:rPr lang="en-US" altLang="zh-CN" sz="10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cs typeface="Arial" panose="020B0604020202020204" pitchFamily="34" charset="0"/>
                          <a:sym typeface="Verdana"/>
                        </a:rPr>
                        <a:t>P</a:t>
                      </a:r>
                      <a:r>
                        <a:rPr lang="en" sz="1000" b="0" i="0" u="none" strike="noStrike" cap="none" dirty="0" err="1">
                          <a:solidFill>
                            <a:schemeClr val="accent1"/>
                          </a:solidFill>
                          <a:latin typeface="Montserrat Light" pitchFamily="2" charset="0"/>
                          <a:cs typeface="Arial" panose="020B0604020202020204" pitchFamily="34" charset="0"/>
                          <a:sym typeface="Verdana"/>
                        </a:rPr>
                        <a:t>oints</a:t>
                      </a:r>
                      <a:endParaRPr sz="10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cs typeface="Arial" panose="020B0604020202020204" pitchFamily="34" charset="0"/>
                        <a:sym typeface="Verdana"/>
                      </a:endParaRPr>
                    </a:p>
                  </a:txBody>
                  <a:tcPr marL="57150" marR="57150" marT="91425" marB="28575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36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b="1" i="0" u="none" strike="noStrike" cap="non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Montserrat ExtraBold"/>
                          <a:sym typeface="Verdana"/>
                        </a:rPr>
                        <a:t>GLAMOROUS</a:t>
                      </a:r>
                      <a:endParaRPr sz="2800" b="1" i="0" u="none" strike="noStrike" cap="non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Montserrat ExtraBold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Montserrat SemiBold" pitchFamily="2" charset="0"/>
                          <a:sym typeface="Verdana"/>
                        </a:rPr>
                        <a:t>FERGIE featuring LUDACRIS</a:t>
                      </a:r>
                      <a:endParaRPr sz="1400" b="1" i="0" u="none" strike="noStrike" cap="non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Montserrat SemiBold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Montserrat SemiBold" pitchFamily="2" charset="0"/>
                          <a:sym typeface="Verdana"/>
                        </a:rPr>
                        <a:t>1335</a:t>
                      </a:r>
                      <a:endParaRPr sz="1400" b="1" i="0" u="none" strike="noStrike" cap="non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Montserrat SemiBold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716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i="0" u="none" strike="noStrike" cap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Montserrat ExtraBold"/>
                          <a:sym typeface="Verdana"/>
                        </a:rPr>
                        <a:t>BEFORE HE CHEATS</a:t>
                      </a:r>
                      <a:endParaRPr sz="1800" b="0" i="0" u="none" strike="noStrike" cap="non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Montserrat ExtraBold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Montserrat SemiBold" pitchFamily="2" charset="0"/>
                          <a:sym typeface="Verdana"/>
                        </a:rPr>
                        <a:t>UNDERWOOD, CARRIE</a:t>
                      </a:r>
                      <a:endParaRPr sz="1200" b="1" i="0" u="none" strike="noStrike" cap="non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Montserrat SemiBold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0" u="none" strike="noStrike" cap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Montserrat SemiBold" pitchFamily="2" charset="0"/>
                          <a:sym typeface="Verdana"/>
                        </a:rPr>
                        <a:t>1192</a:t>
                      </a:r>
                      <a:endParaRPr sz="1200" b="1" i="0" u="none" strike="noStrike" cap="non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Montserrat SemiBold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49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latin typeface="Montserrat ExtraBold"/>
                          <a:sym typeface="Verdana"/>
                        </a:rPr>
                        <a:t>NO SUCH THING</a:t>
                      </a:r>
                      <a:endParaRPr sz="1400" b="0" i="0" u="none" strike="noStrike" cap="none" dirty="0">
                        <a:solidFill>
                          <a:schemeClr val="tx1">
                            <a:lumMod val="90000"/>
                            <a:lumOff val="10000"/>
                          </a:schemeClr>
                        </a:solidFill>
                        <a:latin typeface="Montserrat ExtraBold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latin typeface="Montserrat SemiBold" pitchFamily="2" charset="0"/>
                          <a:sym typeface="Verdana"/>
                        </a:rPr>
                        <a:t>MAYER, JOHN</a:t>
                      </a:r>
                      <a:endParaRPr sz="1000" b="1" i="0" u="none" strike="noStrike" cap="none" dirty="0">
                        <a:solidFill>
                          <a:schemeClr val="tx1">
                            <a:lumMod val="90000"/>
                            <a:lumOff val="10000"/>
                          </a:schemeClr>
                        </a:solidFill>
                        <a:latin typeface="Montserrat SemiBold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latin typeface="Montserrat SemiBold" pitchFamily="2" charset="0"/>
                          <a:sym typeface="Verdana"/>
                        </a:rPr>
                        <a:t>1167</a:t>
                      </a:r>
                      <a:endParaRPr sz="1000" b="1" i="0" u="none" strike="noStrike" cap="none" dirty="0">
                        <a:solidFill>
                          <a:schemeClr val="tx1">
                            <a:lumMod val="90000"/>
                            <a:lumOff val="10000"/>
                          </a:schemeClr>
                        </a:solidFill>
                        <a:latin typeface="Montserrat SemiBold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5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ExtraBold"/>
                          <a:sym typeface="Verdana"/>
                        </a:rPr>
                        <a:t>CITY LOVE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ExtraBold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MAYER, JOHN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1167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5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ExtraBold"/>
                          <a:sym typeface="Verdana"/>
                        </a:rPr>
                        <a:t>VIDEO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ExtraBold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INDIA.ARIE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1129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285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ExtraBold"/>
                          <a:sym typeface="Verdana"/>
                        </a:rPr>
                        <a:t>WHERE IS THE LOVE?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ExtraBold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BLACK EYED PEAS featuring JUSTIN TIMBERLAKE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1111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285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ExtraBold"/>
                          <a:sym typeface="Verdana"/>
                        </a:rPr>
                        <a:t>TWO WEEKS FROM TWENTY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ExtraBold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YELLOWCARD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1111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285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>
                          <a:solidFill>
                            <a:schemeClr val="accent1"/>
                          </a:solidFill>
                          <a:latin typeface="Montserrat ExtraBold"/>
                          <a:sym typeface="Verdana"/>
                        </a:rPr>
                        <a:t>AMERICAN BOY</a:t>
                      </a:r>
                      <a:endParaRPr sz="900" b="0" i="0" u="none" strike="noStrike" cap="none">
                        <a:solidFill>
                          <a:schemeClr val="accent1"/>
                        </a:solidFill>
                        <a:latin typeface="Montserrat ExtraBold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ESTELLE featuring KANYE WEST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1072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285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ExtraBold"/>
                          <a:sym typeface="Verdana"/>
                        </a:rPr>
                        <a:t>TIME OF YOUR LIFE (GOOD RIDDANCE)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ExtraBold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GREEN DAY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1040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285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ExtraBold"/>
                          <a:sym typeface="Verdana"/>
                        </a:rPr>
                        <a:t>SOMEONE TO CALL MY LOVER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ExtraBold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JACKSON, JANET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 cap="none" dirty="0">
                          <a:solidFill>
                            <a:schemeClr val="accent1"/>
                          </a:solidFill>
                          <a:latin typeface="Montserrat Light" pitchFamily="2" charset="0"/>
                          <a:sym typeface="Verdana"/>
                        </a:rPr>
                        <a:t>1012</a:t>
                      </a:r>
                      <a:endParaRPr sz="900" b="0" i="0" u="none" strike="noStrike" cap="none" dirty="0">
                        <a:solidFill>
                          <a:schemeClr val="accent1"/>
                        </a:solidFill>
                        <a:latin typeface="Montserrat Light" pitchFamily="2" charset="0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720000" y="222900"/>
            <a:ext cx="7833300" cy="1446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altLang="zh-CN" sz="4800" dirty="0">
                <a:solidFill>
                  <a:srgbClr val="3C78D8"/>
                </a:solidFill>
                <a:latin typeface="Montserrat ExtraBold"/>
              </a:rPr>
              <a:t>JANET JACKSON</a:t>
            </a:r>
            <a:br>
              <a:rPr lang="en" altLang="zh-CN" sz="4800" dirty="0">
                <a:solidFill>
                  <a:srgbClr val="3C78D8"/>
                </a:solidFill>
                <a:latin typeface="Montserrat ExtraBold"/>
              </a:rPr>
            </a:b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spent the most weeks</a:t>
            </a:r>
            <a:r>
              <a:rPr lang="en-US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(39)</a:t>
            </a: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at </a:t>
            </a:r>
            <a:r>
              <a:rPr lang="en" dirty="0">
                <a:solidFill>
                  <a:srgbClr val="3C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Top 1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.</a:t>
            </a:r>
            <a:endParaRPr dirty="0">
              <a:solidFill>
                <a:schemeClr val="tx1">
                  <a:lumMod val="90000"/>
                  <a:lumOff val="10000"/>
                </a:schemeClr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10" name="Google Shape;310;p40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11" name="Google Shape;311;p40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12" name="Google Shape;312;p40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40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40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40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40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" name="Google Shape;317;p40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7C5391A-D84A-0149-8760-E95746C38A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11816"/>
              </p:ext>
            </p:extLst>
          </p:nvPr>
        </p:nvGraphicFramePr>
        <p:xfrm>
          <a:off x="720000" y="2005950"/>
          <a:ext cx="6628874" cy="207073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5025199">
                  <a:extLst>
                    <a:ext uri="{9D8B030D-6E8A-4147-A177-3AD203B41FA5}">
                      <a16:colId xmlns:a16="http://schemas.microsoft.com/office/drawing/2014/main" val="3609066131"/>
                    </a:ext>
                  </a:extLst>
                </a:gridCol>
                <a:gridCol w="1603675">
                  <a:extLst>
                    <a:ext uri="{9D8B030D-6E8A-4147-A177-3AD203B41FA5}">
                      <a16:colId xmlns:a16="http://schemas.microsoft.com/office/drawing/2014/main" val="8010976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S</a:t>
                      </a:r>
                      <a:r>
                        <a:rPr lang="en" sz="900" b="0" i="0" dirty="0" err="1">
                          <a:effectLst/>
                          <a:latin typeface="Montserrat Light" pitchFamily="2" charset="0"/>
                        </a:rPr>
                        <a:t>ong</a:t>
                      </a:r>
                      <a:r>
                        <a:rPr lang="zh-CN" altLang="en-US" sz="900" b="0" i="0" dirty="0">
                          <a:effectLst/>
                          <a:latin typeface="Montserrat Light" pitchFamily="2" charset="0"/>
                        </a:rPr>
                        <a:t> </a:t>
                      </a:r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T</a:t>
                      </a:r>
                      <a:r>
                        <a:rPr lang="en" sz="900" b="0" i="0" dirty="0" err="1">
                          <a:effectLst/>
                          <a:latin typeface="Montserrat Light" pitchFamily="2" charset="0"/>
                        </a:rPr>
                        <a:t>itle</a:t>
                      </a:r>
                      <a:endParaRPr lang="en" sz="900" b="0" i="0" dirty="0">
                        <a:effectLst/>
                        <a:latin typeface="Montserrat Light" pitchFamily="2" charset="0"/>
                      </a:endParaRPr>
                    </a:p>
                  </a:txBody>
                  <a:tcPr marL="57150" marR="57150" marB="28575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W</a:t>
                      </a:r>
                      <a:r>
                        <a:rPr lang="en" sz="900" b="0" i="0" dirty="0" err="1">
                          <a:effectLst/>
                          <a:latin typeface="Montserrat Light" pitchFamily="2" charset="0"/>
                        </a:rPr>
                        <a:t>eeks</a:t>
                      </a:r>
                      <a:r>
                        <a:rPr lang="zh-CN" altLang="en-US" sz="900" b="0" i="0" dirty="0">
                          <a:effectLst/>
                          <a:latin typeface="Montserrat Light" pitchFamily="2" charset="0"/>
                        </a:rPr>
                        <a:t> </a:t>
                      </a:r>
                      <a:r>
                        <a:rPr lang="en" sz="900" b="0" i="0" dirty="0">
                          <a:effectLst/>
                          <a:latin typeface="Montserrat Light" pitchFamily="2" charset="0"/>
                        </a:rPr>
                        <a:t>at</a:t>
                      </a:r>
                      <a:r>
                        <a:rPr lang="zh-CN" altLang="en-US" sz="900" b="0" i="0" dirty="0">
                          <a:effectLst/>
                          <a:latin typeface="Montserrat Light" pitchFamily="2" charset="0"/>
                        </a:rPr>
                        <a:t> </a:t>
                      </a:r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Top</a:t>
                      </a:r>
                      <a:r>
                        <a:rPr lang="zh-CN" altLang="en-US" sz="900" b="0" i="0" dirty="0">
                          <a:effectLst/>
                          <a:latin typeface="Montserrat Light" pitchFamily="2" charset="0"/>
                        </a:rPr>
                        <a:t> </a:t>
                      </a:r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1</a:t>
                      </a:r>
                      <a:endParaRPr lang="en" sz="900" b="0" i="0" dirty="0">
                        <a:effectLst/>
                        <a:latin typeface="Montserrat Light" pitchFamily="2" charset="0"/>
                      </a:endParaRPr>
                    </a:p>
                  </a:txBody>
                  <a:tcPr marL="57150" marR="57150" marB="28575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384004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" sz="24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ontserrat ExtraBold" pitchFamily="2" charset="0"/>
                        </a:rPr>
                        <a:t>SOMEONE TO CALL MY LOVER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ontserrat Light" pitchFamily="2" charset="0"/>
                        </a:rPr>
                        <a:t>10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86589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" sz="24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ontserrat ExtraBold" pitchFamily="2" charset="0"/>
                        </a:rPr>
                        <a:t>ALL FOR YOU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Montserrat Light" pitchFamily="2" charset="0"/>
                        </a:rPr>
                        <a:t>10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59635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" sz="1600" b="1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ontserrat ExtraBold" pitchFamily="2" charset="0"/>
                        </a:rPr>
                        <a:t>DOESN'T REALLY MATTER </a:t>
                      </a:r>
                    </a:p>
                    <a:p>
                      <a:pPr algn="r"/>
                      <a:r>
                        <a:rPr lang="en" sz="1600" b="1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ontserrat ExtraBold" pitchFamily="2" charset="0"/>
                        </a:rPr>
                        <a:t>(from "NUTTY PROFESSOR")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Montserrat Light" pitchFamily="2" charset="0"/>
                        </a:rPr>
                        <a:t>8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151059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" sz="900" b="1" i="0" dirty="0">
                          <a:effectLst/>
                          <a:latin typeface="Montserrat ExtraBold" pitchFamily="2" charset="0"/>
                        </a:rPr>
                        <a:t>FEEDBACK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6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077575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" sz="900" b="1" i="0" dirty="0">
                          <a:effectLst/>
                          <a:latin typeface="Montserrat ExtraBold" pitchFamily="2" charset="0"/>
                        </a:rPr>
                        <a:t>SPECIAL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3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291161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" sz="900" b="1" i="0" dirty="0">
                          <a:effectLst/>
                          <a:latin typeface="Montserrat ExtraBold" pitchFamily="2" charset="0"/>
                        </a:rPr>
                        <a:t>LUV</a:t>
                      </a:r>
                    </a:p>
                  </a:txBody>
                  <a:tcPr marL="57150" marR="57150" marT="19050" marB="19050" anchor="ctr"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b="0" i="0" dirty="0">
                          <a:effectLst/>
                          <a:latin typeface="Montserrat Light" pitchFamily="2" charset="0"/>
                        </a:rPr>
                        <a:t>2</a:t>
                      </a:r>
                    </a:p>
                  </a:txBody>
                  <a:tcPr marL="57150" marR="57150" marT="19050" marB="1905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29764880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7A4CACE9-2293-694B-BEB1-0AC85B504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988" y="16240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311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720000" y="222900"/>
            <a:ext cx="7833300" cy="1446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sz="4800" dirty="0">
                <a:solidFill>
                  <a:srgbClr val="3C78D8"/>
                </a:solidFill>
                <a:latin typeface="Montserrat ExtraBold"/>
              </a:rPr>
              <a:t>"NO</a:t>
            </a:r>
            <a:r>
              <a:rPr lang="zh-CN" altLang="en-US" sz="4800" dirty="0">
                <a:solidFill>
                  <a:srgbClr val="3C78D8"/>
                </a:solidFill>
                <a:latin typeface="Montserrat ExtraBold"/>
              </a:rPr>
              <a:t> </a:t>
            </a:r>
            <a:r>
              <a:rPr lang="en-US" altLang="zh-CN" sz="4800" dirty="0">
                <a:solidFill>
                  <a:srgbClr val="3C78D8"/>
                </a:solidFill>
                <a:latin typeface="Montserrat ExtraBold"/>
              </a:rPr>
              <a:t>SUCH</a:t>
            </a:r>
            <a:r>
              <a:rPr lang="zh-CN" altLang="en-US" sz="4800" dirty="0">
                <a:solidFill>
                  <a:srgbClr val="3C78D8"/>
                </a:solidFill>
                <a:latin typeface="Montserrat ExtraBold"/>
              </a:rPr>
              <a:t> </a:t>
            </a:r>
            <a:r>
              <a:rPr lang="en-US" altLang="zh-CN" sz="4800" dirty="0">
                <a:solidFill>
                  <a:srgbClr val="3C78D8"/>
                </a:solidFill>
                <a:latin typeface="Montserrat ExtraBold"/>
              </a:rPr>
              <a:t>THING"</a:t>
            </a:r>
            <a:br>
              <a:rPr lang="en" altLang="zh-CN" sz="4800" dirty="0">
                <a:solidFill>
                  <a:srgbClr val="3C78D8"/>
                </a:solidFill>
                <a:latin typeface="Montserrat ExtraBold"/>
              </a:rPr>
            </a:b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spent the most weeks at </a:t>
            </a:r>
            <a:r>
              <a:rPr lang="en" dirty="0">
                <a:solidFill>
                  <a:srgbClr val="3C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Top 1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.</a:t>
            </a:r>
            <a:endParaRPr dirty="0">
              <a:solidFill>
                <a:schemeClr val="tx1">
                  <a:lumMod val="90000"/>
                  <a:lumOff val="10000"/>
                </a:schemeClr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10" name="Google Shape;310;p40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11" name="Google Shape;311;p40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12" name="Google Shape;312;p40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40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40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40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40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" name="Google Shape;317;p40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1">
            <a:extLst>
              <a:ext uri="{FF2B5EF4-FFF2-40B4-BE49-F238E27FC236}">
                <a16:creationId xmlns:a16="http://schemas.microsoft.com/office/drawing/2014/main" id="{7A4CACE9-2293-694B-BEB1-0AC85B504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988" y="16240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4FC1BE7-DABE-B24D-90ED-6964A1B1FC11}"/>
              </a:ext>
            </a:extLst>
          </p:cNvPr>
          <p:cNvGrpSpPr/>
          <p:nvPr/>
        </p:nvGrpSpPr>
        <p:grpSpPr>
          <a:xfrm>
            <a:off x="811440" y="1843409"/>
            <a:ext cx="5705981" cy="2630486"/>
            <a:chOff x="720000" y="1879985"/>
            <a:chExt cx="5705981" cy="2630486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E36CBD2-79CA-784F-ADAD-A0804C40B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720000" y="1879985"/>
              <a:ext cx="3160237" cy="2630486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107B1C7-EACE-7546-BC32-010CF5D43423}"/>
                </a:ext>
              </a:extLst>
            </p:cNvPr>
            <p:cNvSpPr txBox="1"/>
            <p:nvPr/>
          </p:nvSpPr>
          <p:spPr>
            <a:xfrm>
              <a:off x="4041995" y="1879985"/>
              <a:ext cx="2383986" cy="2616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Montserrat Light" pitchFamily="2" charset="0"/>
                </a:rPr>
                <a:t>Artist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JOHN</a:t>
              </a:r>
              <a:r>
                <a:rPr kumimoji="1" lang="zh-CN" altLang="en-US" sz="2000" b="1" dirty="0">
                  <a:latin typeface="Montserrat ExtraBold" pitchFamily="2" charset="0"/>
                </a:rPr>
                <a:t> </a:t>
              </a:r>
              <a:r>
                <a:rPr kumimoji="1" lang="en-US" altLang="zh-CN" sz="2000" b="1" dirty="0">
                  <a:latin typeface="Montserrat ExtraBold" pitchFamily="2" charset="0"/>
                </a:rPr>
                <a:t>MAYER</a:t>
              </a:r>
            </a:p>
            <a:p>
              <a:endParaRPr kumimoji="1" lang="en-US" altLang="zh-CN" dirty="0">
                <a:latin typeface="Montserrat Light" pitchFamily="2" charset="0"/>
              </a:endParaRPr>
            </a:p>
            <a:p>
              <a:r>
                <a:rPr kumimoji="1" lang="en-US" altLang="zh-CN" dirty="0">
                  <a:latin typeface="Montserrat Light" pitchFamily="2" charset="0"/>
                </a:rPr>
                <a:t>Song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Title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NO</a:t>
              </a:r>
              <a:r>
                <a:rPr kumimoji="1" lang="zh-CN" altLang="en-US" sz="2000" b="1" dirty="0">
                  <a:latin typeface="Montserrat ExtraBold" pitchFamily="2" charset="0"/>
                </a:rPr>
                <a:t> </a:t>
              </a:r>
              <a:r>
                <a:rPr kumimoji="1" lang="en-US" altLang="zh-CN" sz="2000" b="1" dirty="0">
                  <a:latin typeface="Montserrat ExtraBold" pitchFamily="2" charset="0"/>
                </a:rPr>
                <a:t>SUCH</a:t>
              </a:r>
              <a:r>
                <a:rPr kumimoji="1" lang="zh-CN" altLang="en-US" sz="2000" b="1" dirty="0">
                  <a:latin typeface="Montserrat ExtraBold" pitchFamily="2" charset="0"/>
                </a:rPr>
                <a:t> </a:t>
              </a:r>
              <a:r>
                <a:rPr kumimoji="1" lang="en-US" altLang="zh-CN" sz="2000" b="1" dirty="0">
                  <a:latin typeface="Montserrat ExtraBold" pitchFamily="2" charset="0"/>
                </a:rPr>
                <a:t>THING</a:t>
              </a:r>
            </a:p>
            <a:p>
              <a:endParaRPr kumimoji="1" lang="en-US" altLang="zh-CN" dirty="0">
                <a:latin typeface="Montserrat Light" pitchFamily="2" charset="0"/>
              </a:endParaRPr>
            </a:p>
            <a:p>
              <a:r>
                <a:rPr kumimoji="1" lang="en-US" altLang="zh-CN" dirty="0">
                  <a:latin typeface="Montserrat Light" pitchFamily="2" charset="0"/>
                </a:rPr>
                <a:t>Debut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Date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2002-05-26</a:t>
              </a:r>
            </a:p>
            <a:p>
              <a:r>
                <a:rPr kumimoji="1" lang="en-US" altLang="zh-CN" dirty="0">
                  <a:latin typeface="Montserrat Light" pitchFamily="2" charset="0"/>
                </a:rPr>
                <a:t>Weeks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at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Top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1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13</a:t>
              </a:r>
              <a:endParaRPr kumimoji="1" lang="en-US" altLang="zh-CN" dirty="0">
                <a:latin typeface="Montserrat Ligh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3199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720000" y="0"/>
            <a:ext cx="7833300" cy="21092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sz="4800" dirty="0">
                <a:solidFill>
                  <a:srgbClr val="3C78D8"/>
                </a:solidFill>
                <a:latin typeface="Montserrat ExtraBold"/>
              </a:rPr>
              <a:t>"SOMEONE</a:t>
            </a:r>
            <a:r>
              <a:rPr lang="zh-CN" altLang="en-US" sz="4800" dirty="0">
                <a:solidFill>
                  <a:srgbClr val="3C78D8"/>
                </a:solidFill>
                <a:latin typeface="Montserrat ExtraBold"/>
              </a:rPr>
              <a:t> </a:t>
            </a:r>
            <a:br>
              <a:rPr lang="en-US" altLang="zh-CN" sz="4800" dirty="0">
                <a:solidFill>
                  <a:srgbClr val="3C78D8"/>
                </a:solidFill>
                <a:latin typeface="Montserrat ExtraBold"/>
              </a:rPr>
            </a:br>
            <a:r>
              <a:rPr lang="en-US" altLang="zh-CN" sz="4800" dirty="0">
                <a:solidFill>
                  <a:srgbClr val="3C78D8"/>
                </a:solidFill>
                <a:latin typeface="Montserrat ExtraBold"/>
              </a:rPr>
              <a:t>TO</a:t>
            </a:r>
            <a:r>
              <a:rPr lang="zh-CN" altLang="en-US" sz="4800" dirty="0">
                <a:solidFill>
                  <a:srgbClr val="3C78D8"/>
                </a:solidFill>
                <a:latin typeface="Montserrat ExtraBold"/>
              </a:rPr>
              <a:t> </a:t>
            </a:r>
            <a:r>
              <a:rPr lang="en-US" altLang="zh-CN" sz="4800" dirty="0">
                <a:solidFill>
                  <a:srgbClr val="3C78D8"/>
                </a:solidFill>
                <a:latin typeface="Montserrat ExtraBold"/>
              </a:rPr>
              <a:t>CALL</a:t>
            </a:r>
            <a:r>
              <a:rPr lang="zh-CN" altLang="en-US" sz="4800" dirty="0">
                <a:solidFill>
                  <a:srgbClr val="3C78D8"/>
                </a:solidFill>
                <a:latin typeface="Montserrat ExtraBold"/>
              </a:rPr>
              <a:t> </a:t>
            </a:r>
            <a:r>
              <a:rPr lang="en-US" altLang="zh-CN" sz="4800" dirty="0">
                <a:solidFill>
                  <a:srgbClr val="3C78D8"/>
                </a:solidFill>
                <a:latin typeface="Montserrat ExtraBold"/>
              </a:rPr>
              <a:t>MY</a:t>
            </a:r>
            <a:r>
              <a:rPr lang="zh-CN" altLang="en-US" sz="4800" dirty="0">
                <a:solidFill>
                  <a:srgbClr val="3C78D8"/>
                </a:solidFill>
                <a:latin typeface="Montserrat ExtraBold"/>
              </a:rPr>
              <a:t> </a:t>
            </a:r>
            <a:r>
              <a:rPr lang="en-US" altLang="zh-CN" sz="4800" dirty="0">
                <a:solidFill>
                  <a:srgbClr val="3C78D8"/>
                </a:solidFill>
                <a:latin typeface="Montserrat ExtraBold"/>
              </a:rPr>
              <a:t>LOVER"</a:t>
            </a:r>
            <a:r>
              <a:rPr lang="zh-CN" altLang="en-US" sz="4800" dirty="0">
                <a:solidFill>
                  <a:srgbClr val="3C78D8"/>
                </a:solidFill>
                <a:latin typeface="Montserrat ExtraBold"/>
              </a:rPr>
              <a:t> </a:t>
            </a:r>
            <a:br>
              <a:rPr lang="en" altLang="zh-CN" sz="4800" dirty="0">
                <a:solidFill>
                  <a:srgbClr val="3C78D8"/>
                </a:solidFill>
                <a:latin typeface="Montserrat ExtraBold"/>
              </a:rPr>
            </a:b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peaked at </a:t>
            </a:r>
            <a:r>
              <a:rPr lang="en" altLang="zh-CN" dirty="0">
                <a:solidFill>
                  <a:srgbClr val="3C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Top 1</a:t>
            </a: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the quickest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.</a:t>
            </a:r>
            <a:endParaRPr dirty="0">
              <a:solidFill>
                <a:schemeClr val="tx1">
                  <a:lumMod val="90000"/>
                  <a:lumOff val="10000"/>
                </a:schemeClr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10" name="Google Shape;310;p40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11" name="Google Shape;311;p40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12" name="Google Shape;312;p40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40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40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40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40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" name="Google Shape;317;p40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1">
            <a:extLst>
              <a:ext uri="{FF2B5EF4-FFF2-40B4-BE49-F238E27FC236}">
                <a16:creationId xmlns:a16="http://schemas.microsoft.com/office/drawing/2014/main" id="{7A4CACE9-2293-694B-BEB1-0AC85B504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988" y="16240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4FC1BE7-DABE-B24D-90ED-6964A1B1FC11}"/>
              </a:ext>
            </a:extLst>
          </p:cNvPr>
          <p:cNvGrpSpPr/>
          <p:nvPr/>
        </p:nvGrpSpPr>
        <p:grpSpPr>
          <a:xfrm>
            <a:off x="811440" y="2231535"/>
            <a:ext cx="7104700" cy="2630486"/>
            <a:chOff x="984875" y="1879985"/>
            <a:chExt cx="7104700" cy="2630486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E36CBD2-79CA-784F-ADAD-A0804C40B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rcRect/>
            <a:stretch/>
          </p:blipFill>
          <p:spPr>
            <a:xfrm>
              <a:off x="984875" y="1879985"/>
              <a:ext cx="2630486" cy="2630486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107B1C7-EACE-7546-BC32-010CF5D43423}"/>
                </a:ext>
              </a:extLst>
            </p:cNvPr>
            <p:cNvSpPr txBox="1"/>
            <p:nvPr/>
          </p:nvSpPr>
          <p:spPr>
            <a:xfrm>
              <a:off x="3764352" y="1894370"/>
              <a:ext cx="4325223" cy="2616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Montserrat Light" pitchFamily="2" charset="0"/>
                </a:rPr>
                <a:t>Artist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JANET</a:t>
              </a:r>
              <a:r>
                <a:rPr kumimoji="1" lang="zh-CN" altLang="en-US" sz="2000" b="1" dirty="0">
                  <a:latin typeface="Montserrat ExtraBold" pitchFamily="2" charset="0"/>
                </a:rPr>
                <a:t> </a:t>
              </a:r>
              <a:r>
                <a:rPr kumimoji="1" lang="en-US" altLang="zh-CN" sz="2000" b="1" dirty="0">
                  <a:latin typeface="Montserrat ExtraBold" pitchFamily="2" charset="0"/>
                </a:rPr>
                <a:t>JACKSON</a:t>
              </a:r>
            </a:p>
            <a:p>
              <a:endParaRPr kumimoji="1" lang="en-US" altLang="zh-CN" dirty="0">
                <a:latin typeface="Montserrat Light" pitchFamily="2" charset="0"/>
              </a:endParaRPr>
            </a:p>
            <a:p>
              <a:r>
                <a:rPr kumimoji="1" lang="en-US" altLang="zh-CN" dirty="0">
                  <a:latin typeface="Montserrat Light" pitchFamily="2" charset="0"/>
                </a:rPr>
                <a:t>Song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Title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SOMEONE TO CALL MY LOVER</a:t>
              </a:r>
            </a:p>
            <a:p>
              <a:endParaRPr kumimoji="1" lang="en-US" altLang="zh-CN" dirty="0">
                <a:latin typeface="Montserrat Light" pitchFamily="2" charset="0"/>
              </a:endParaRPr>
            </a:p>
            <a:p>
              <a:r>
                <a:rPr kumimoji="1" lang="en-US" altLang="zh-CN" dirty="0">
                  <a:latin typeface="Montserrat Light" pitchFamily="2" charset="0"/>
                </a:rPr>
                <a:t>Debut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Date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2001-07-22</a:t>
              </a:r>
            </a:p>
            <a:p>
              <a:r>
                <a:rPr kumimoji="1" lang="en-US" altLang="zh-CN" dirty="0">
                  <a:latin typeface="Montserrat Light" pitchFamily="2" charset="0"/>
                </a:rPr>
                <a:t>Weeks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to Reach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Top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1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2</a:t>
              </a:r>
              <a:endParaRPr kumimoji="1" lang="en-US" altLang="zh-CN" dirty="0">
                <a:latin typeface="Montserrat Ligh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1981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720000" y="222900"/>
            <a:ext cx="7833300" cy="1446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sz="4800" dirty="0">
                <a:solidFill>
                  <a:srgbClr val="3C78D8"/>
                </a:solidFill>
                <a:latin typeface="Montserrat ExtraBold"/>
              </a:rPr>
              <a:t>"BEFORE HE CHEATS"</a:t>
            </a:r>
            <a:br>
              <a:rPr lang="en" altLang="zh-CN" sz="4800" dirty="0">
                <a:solidFill>
                  <a:srgbClr val="3C78D8"/>
                </a:solidFill>
                <a:latin typeface="Montserrat ExtraBold"/>
              </a:rPr>
            </a:br>
            <a:r>
              <a:rPr lang="en" altLang="zh-C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took the longest to reach </a:t>
            </a:r>
            <a:r>
              <a:rPr lang="en" altLang="zh-CN" dirty="0">
                <a:solidFill>
                  <a:srgbClr val="3C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Top 1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.</a:t>
            </a:r>
            <a:endParaRPr dirty="0">
              <a:solidFill>
                <a:schemeClr val="tx1">
                  <a:lumMod val="90000"/>
                  <a:lumOff val="10000"/>
                </a:schemeClr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10" name="Google Shape;310;p40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11" name="Google Shape;311;p40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12" name="Google Shape;312;p40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40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40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40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40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" name="Google Shape;317;p40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1">
            <a:extLst>
              <a:ext uri="{FF2B5EF4-FFF2-40B4-BE49-F238E27FC236}">
                <a16:creationId xmlns:a16="http://schemas.microsoft.com/office/drawing/2014/main" id="{7A4CACE9-2293-694B-BEB1-0AC85B504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988" y="16240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4FC1BE7-DABE-B24D-90ED-6964A1B1FC11}"/>
              </a:ext>
            </a:extLst>
          </p:cNvPr>
          <p:cNvGrpSpPr/>
          <p:nvPr/>
        </p:nvGrpSpPr>
        <p:grpSpPr>
          <a:xfrm>
            <a:off x="820584" y="1852553"/>
            <a:ext cx="6105457" cy="2630486"/>
            <a:chOff x="1155689" y="1879985"/>
            <a:chExt cx="6105457" cy="2630486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E36CBD2-79CA-784F-ADAD-A0804C40B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rcRect/>
            <a:stretch/>
          </p:blipFill>
          <p:spPr>
            <a:xfrm>
              <a:off x="1155689" y="1879985"/>
              <a:ext cx="2654618" cy="2630486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107B1C7-EACE-7546-BC32-010CF5D43423}"/>
                </a:ext>
              </a:extLst>
            </p:cNvPr>
            <p:cNvSpPr txBox="1"/>
            <p:nvPr/>
          </p:nvSpPr>
          <p:spPr>
            <a:xfrm>
              <a:off x="4041995" y="1879985"/>
              <a:ext cx="3219151" cy="2616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Montserrat Light" pitchFamily="2" charset="0"/>
                </a:rPr>
                <a:t>Artist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CARRIE</a:t>
              </a:r>
              <a:r>
                <a:rPr kumimoji="1" lang="zh-CN" altLang="en-US" sz="2000" b="1" dirty="0">
                  <a:latin typeface="Montserrat ExtraBold" pitchFamily="2" charset="0"/>
                </a:rPr>
                <a:t> </a:t>
              </a:r>
              <a:r>
                <a:rPr kumimoji="1" lang="en-US" altLang="zh-CN" sz="2000" b="1" dirty="0">
                  <a:latin typeface="Montserrat ExtraBold" pitchFamily="2" charset="0"/>
                </a:rPr>
                <a:t>UNDERWOOD</a:t>
              </a:r>
            </a:p>
            <a:p>
              <a:endParaRPr kumimoji="1" lang="en-US" altLang="zh-CN" dirty="0">
                <a:latin typeface="Montserrat Light" pitchFamily="2" charset="0"/>
              </a:endParaRPr>
            </a:p>
            <a:p>
              <a:r>
                <a:rPr kumimoji="1" lang="en-US" altLang="zh-CN" dirty="0">
                  <a:latin typeface="Montserrat Light" pitchFamily="2" charset="0"/>
                </a:rPr>
                <a:t>Song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Title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BEFORE HE CHEATS</a:t>
              </a:r>
            </a:p>
            <a:p>
              <a:endParaRPr kumimoji="1" lang="en-US" altLang="zh-CN" dirty="0">
                <a:latin typeface="Montserrat Light" pitchFamily="2" charset="0"/>
              </a:endParaRPr>
            </a:p>
            <a:p>
              <a:r>
                <a:rPr kumimoji="1" lang="en-US" altLang="zh-CN" dirty="0">
                  <a:latin typeface="Montserrat Light" pitchFamily="2" charset="0"/>
                </a:rPr>
                <a:t>Debut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Date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2006-11-05</a:t>
              </a:r>
            </a:p>
            <a:p>
              <a:r>
                <a:rPr kumimoji="1" lang="en-US" altLang="zh-CN" dirty="0">
                  <a:latin typeface="Montserrat Light" pitchFamily="2" charset="0"/>
                </a:rPr>
                <a:t>Weeks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to Reach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Top</a:t>
              </a:r>
              <a:r>
                <a:rPr kumimoji="1" lang="zh-CN" altLang="en-US" dirty="0">
                  <a:latin typeface="Montserrat Light" pitchFamily="2" charset="0"/>
                </a:rPr>
                <a:t> </a:t>
              </a:r>
              <a:r>
                <a:rPr kumimoji="1" lang="en-US" altLang="zh-CN" dirty="0">
                  <a:latin typeface="Montserrat Light" pitchFamily="2" charset="0"/>
                </a:rPr>
                <a:t>1</a:t>
              </a:r>
            </a:p>
            <a:p>
              <a:r>
                <a:rPr kumimoji="1" lang="en-US" altLang="zh-CN" sz="2000" b="1" dirty="0">
                  <a:latin typeface="Montserrat ExtraBold" pitchFamily="2" charset="0"/>
                </a:rPr>
                <a:t>31</a:t>
              </a:r>
              <a:endParaRPr kumimoji="1" lang="en-US" altLang="zh-CN" dirty="0">
                <a:latin typeface="Montserrat Ligh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4390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1"/>
          <p:cNvSpPr txBox="1">
            <a:spLocks noGrp="1"/>
          </p:cNvSpPr>
          <p:nvPr>
            <p:ph type="title"/>
          </p:nvPr>
        </p:nvSpPr>
        <p:spPr>
          <a:xfrm>
            <a:off x="720000" y="452404"/>
            <a:ext cx="78333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rgbClr val="3C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GROUP </a:t>
            </a:r>
            <a:r>
              <a:rPr lang="en" dirty="0">
                <a:solidFill>
                  <a:schemeClr val="tx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VS</a:t>
            </a:r>
            <a:r>
              <a:rPr lang="en" dirty="0">
                <a:solidFill>
                  <a:srgbClr val="3C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SOLO </a:t>
            </a:r>
            <a:r>
              <a:rPr lang="en" dirty="0">
                <a:solidFill>
                  <a:schemeClr val="tx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 Top 1 &amp; Top 10</a:t>
            </a:r>
            <a:endParaRPr dirty="0">
              <a:solidFill>
                <a:schemeClr val="tx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27" name="Google Shape;327;p41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28" name="Google Shape;328;p41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29" name="Google Shape;329;p41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41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41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41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41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4" name="Google Shape;334;p41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91AB8D0F-C75B-2849-96DC-10E30FEA3774}"/>
              </a:ext>
            </a:extLst>
          </p:cNvPr>
          <p:cNvSpPr txBox="1"/>
          <p:nvPr/>
        </p:nvSpPr>
        <p:spPr>
          <a:xfrm>
            <a:off x="2192237" y="4417308"/>
            <a:ext cx="641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Montserrat Light" pitchFamily="2" charset="0"/>
              </a:rPr>
              <a:t>Top 1</a:t>
            </a:r>
            <a:endParaRPr kumimoji="1" lang="zh-CN" altLang="en-US" dirty="0">
              <a:latin typeface="Montserrat Light" pitchFamily="2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B0D06BD-B29A-B946-9679-5EAE11932653}"/>
              </a:ext>
            </a:extLst>
          </p:cNvPr>
          <p:cNvSpPr txBox="1"/>
          <p:nvPr/>
        </p:nvSpPr>
        <p:spPr>
          <a:xfrm>
            <a:off x="5961228" y="4414945"/>
            <a:ext cx="747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Montserrat Light" pitchFamily="2" charset="0"/>
              </a:rPr>
              <a:t>Top 10</a:t>
            </a:r>
            <a:endParaRPr kumimoji="1" lang="zh-CN" altLang="en-US" dirty="0">
              <a:latin typeface="Montserrat Light" pitchFamily="2" charset="0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7702F7B-3FC9-2C4F-AB75-A7E1B2C0CC60}"/>
              </a:ext>
            </a:extLst>
          </p:cNvPr>
          <p:cNvGrpSpPr/>
          <p:nvPr/>
        </p:nvGrpSpPr>
        <p:grpSpPr>
          <a:xfrm>
            <a:off x="1042646" y="1406976"/>
            <a:ext cx="2940704" cy="2911599"/>
            <a:chOff x="1042646" y="1406976"/>
            <a:chExt cx="2940704" cy="2911599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A3FC21B2-FF99-B547-81D7-0DC4FC764E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9880" t="10787" r="31718" b="11529"/>
            <a:stretch/>
          </p:blipFill>
          <p:spPr>
            <a:xfrm>
              <a:off x="1042646" y="1406976"/>
              <a:ext cx="2940704" cy="2911599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64513AD0-7D2B-C74D-AD7D-A879B819772E}"/>
                </a:ext>
              </a:extLst>
            </p:cNvPr>
            <p:cNvSpPr txBox="1"/>
            <p:nvPr/>
          </p:nvSpPr>
          <p:spPr>
            <a:xfrm>
              <a:off x="1331103" y="2601165"/>
              <a:ext cx="8787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b="1" dirty="0">
                  <a:latin typeface="Montserrat" pitchFamily="2" charset="0"/>
                </a:rPr>
                <a:t>GROUP</a:t>
              </a:r>
            </a:p>
            <a:p>
              <a:pPr algn="ctr"/>
              <a:r>
                <a:rPr kumimoji="1" lang="en-US" altLang="zh-CN" b="1" dirty="0">
                  <a:latin typeface="Montserrat" pitchFamily="2" charset="0"/>
                </a:rPr>
                <a:t>92</a:t>
              </a:r>
              <a:endParaRPr kumimoji="1" lang="zh-CN" altLang="en-US" b="1" dirty="0">
                <a:latin typeface="Montserrat" pitchFamily="2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9A3B7D1-FE2D-C243-9E6C-1B8F2445A75D}"/>
                </a:ext>
              </a:extLst>
            </p:cNvPr>
            <p:cNvSpPr txBox="1"/>
            <p:nvPr/>
          </p:nvSpPr>
          <p:spPr>
            <a:xfrm>
              <a:off x="2899483" y="2601165"/>
              <a:ext cx="7120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  <a:latin typeface="Montserrat" pitchFamily="2" charset="0"/>
                </a:rPr>
                <a:t>SOLO</a:t>
              </a:r>
            </a:p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  <a:latin typeface="Montserrat" pitchFamily="2" charset="0"/>
                </a:rPr>
                <a:t>84</a:t>
              </a:r>
              <a:endParaRPr kumimoji="1" lang="zh-CN" altLang="en-US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EA5028F-B8B5-814D-B9F5-8D736900DD94}"/>
              </a:ext>
            </a:extLst>
          </p:cNvPr>
          <p:cNvGrpSpPr/>
          <p:nvPr/>
        </p:nvGrpSpPr>
        <p:grpSpPr>
          <a:xfrm>
            <a:off x="4879089" y="1406977"/>
            <a:ext cx="2911599" cy="2911599"/>
            <a:chOff x="4879089" y="1406977"/>
            <a:chExt cx="2911599" cy="2911599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DB578682-C5B8-F244-B58A-B2B7951EFC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9950" t="10844" r="32234" b="11644"/>
            <a:stretch/>
          </p:blipFill>
          <p:spPr>
            <a:xfrm>
              <a:off x="4879089" y="1406977"/>
              <a:ext cx="2911599" cy="2911599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5B463FE-80C9-BF42-B5A1-A82D9ED54755}"/>
                </a:ext>
              </a:extLst>
            </p:cNvPr>
            <p:cNvSpPr txBox="1"/>
            <p:nvPr/>
          </p:nvSpPr>
          <p:spPr>
            <a:xfrm>
              <a:off x="5192906" y="2601165"/>
              <a:ext cx="8787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b="1" dirty="0">
                  <a:latin typeface="Montserrat" pitchFamily="2" charset="0"/>
                </a:rPr>
                <a:t>GROUP</a:t>
              </a:r>
            </a:p>
            <a:p>
              <a:pPr algn="ctr"/>
              <a:r>
                <a:rPr kumimoji="1" lang="en-US" altLang="zh-CN" b="1" dirty="0">
                  <a:latin typeface="Montserrat" pitchFamily="2" charset="0"/>
                </a:rPr>
                <a:t>318</a:t>
              </a:r>
              <a:endParaRPr kumimoji="1" lang="zh-CN" altLang="en-US" b="1" dirty="0">
                <a:latin typeface="Montserrat" pitchFamily="2" charset="0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50F9142-0B15-504D-AE4F-B3B01094F462}"/>
                </a:ext>
              </a:extLst>
            </p:cNvPr>
            <p:cNvSpPr txBox="1"/>
            <p:nvPr/>
          </p:nvSpPr>
          <p:spPr>
            <a:xfrm>
              <a:off x="6710264" y="2601165"/>
              <a:ext cx="7120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  <a:latin typeface="Montserrat" pitchFamily="2" charset="0"/>
                </a:rPr>
                <a:t>SOLO</a:t>
              </a:r>
            </a:p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  <a:latin typeface="Montserrat" pitchFamily="2" charset="0"/>
                </a:rPr>
                <a:t>255</a:t>
              </a:r>
              <a:endParaRPr kumimoji="1" lang="zh-CN" altLang="en-US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0158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720000" y="222900"/>
            <a:ext cx="78333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3C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0.47</a:t>
            </a: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is the </a:t>
            </a:r>
            <a:r>
              <a:rPr lang="en" dirty="0">
                <a:solidFill>
                  <a:srgbClr val="3D78D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correlation</a:t>
            </a:r>
            <a:r>
              <a:rPr lang="en" dirty="0">
                <a:latin typeface="Montserrat ExtraBold"/>
                <a:ea typeface="Montserrat ExtraBold"/>
                <a:cs typeface="Montserrat ExtraBold"/>
                <a:sym typeface="Montserrat ExtraBold"/>
              </a:rPr>
              <a:t> between weeks at Top 1 &amp; weeks on the chart</a:t>
            </a:r>
            <a:endParaRPr dirty="0">
              <a:solidFill>
                <a:schemeClr val="tx1">
                  <a:lumMod val="90000"/>
                  <a:lumOff val="10000"/>
                </a:schemeClr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10" name="Google Shape;310;p40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11" name="Google Shape;311;p40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12" name="Google Shape;312;p40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40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40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40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40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" name="Google Shape;317;p40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40"/>
          <p:cNvSpPr txBox="1"/>
          <p:nvPr/>
        </p:nvSpPr>
        <p:spPr>
          <a:xfrm>
            <a:off x="6001800" y="1894975"/>
            <a:ext cx="2422200" cy="21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latin typeface="Montserrat"/>
                <a:ea typeface="Montserrat"/>
                <a:cs typeface="Arial" panose="020B0604020202020204" pitchFamily="34" charset="0"/>
                <a:sym typeface="Montserrat"/>
              </a:rPr>
              <a:t>There is a certain degree of </a:t>
            </a:r>
            <a:r>
              <a:rPr lang="en" b="1" dirty="0">
                <a:latin typeface="Montserrat"/>
                <a:ea typeface="Montserrat"/>
                <a:cs typeface="Arial" panose="020B0604020202020204" pitchFamily="34" charset="0"/>
                <a:sym typeface="Montserrat"/>
              </a:rPr>
              <a:t>positive correlation </a:t>
            </a:r>
            <a:r>
              <a:rPr lang="en" dirty="0">
                <a:latin typeface="Montserrat"/>
                <a:ea typeface="Montserrat"/>
                <a:cs typeface="Arial" panose="020B0604020202020204" pitchFamily="34" charset="0"/>
                <a:sym typeface="Montserrat"/>
              </a:rPr>
              <a:t>between weeks at Top 1 and week on the chart, but the degree is not obvious.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19" name="Google Shape;319;p40"/>
          <p:cNvGrpSpPr/>
          <p:nvPr/>
        </p:nvGrpSpPr>
        <p:grpSpPr>
          <a:xfrm>
            <a:off x="720000" y="1549959"/>
            <a:ext cx="4971523" cy="3416248"/>
            <a:chOff x="720000" y="1083615"/>
            <a:chExt cx="4971523" cy="3416248"/>
          </a:xfrm>
        </p:grpSpPr>
        <p:pic>
          <p:nvPicPr>
            <p:cNvPr id="320" name="Google Shape;320;p40"/>
            <p:cNvPicPr preferRelativeResize="0"/>
            <p:nvPr/>
          </p:nvPicPr>
          <p:blipFill>
            <a:blip r:embed="rId3"/>
            <a:srcRect/>
            <a:stretch/>
          </p:blipFill>
          <p:spPr>
            <a:xfrm>
              <a:off x="720000" y="1433014"/>
              <a:ext cx="4971523" cy="30668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1" name="Google Shape;321;p40"/>
            <p:cNvSpPr txBox="1"/>
            <p:nvPr/>
          </p:nvSpPr>
          <p:spPr>
            <a:xfrm>
              <a:off x="1168571" y="1083615"/>
              <a:ext cx="4202400" cy="49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/>
              <a:r>
                <a:rPr lang="en" dirty="0">
                  <a:latin typeface="Montserrat"/>
                  <a:ea typeface="Montserrat"/>
                  <a:cs typeface="Montserrat"/>
                  <a:sym typeface="Montserrat"/>
                </a:rPr>
                <a:t>Weeks at Top 1 VS Weeks on the Chart</a:t>
              </a:r>
              <a:endParaRPr dirty="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7257401"/>
      </p:ext>
    </p:extLst>
  </p:cSld>
  <p:clrMapOvr>
    <a:masterClrMapping/>
  </p:clrMapOvr>
</p:sld>
</file>

<file path=ppt/theme/theme1.xml><?xml version="1.0" encoding="utf-8"?>
<a:theme xmlns:a="http://schemas.openxmlformats.org/drawingml/2006/main" name="Color of the Year by Slidesgo">
  <a:themeElements>
    <a:clrScheme name="Simple Light">
      <a:dk1>
        <a:srgbClr val="07243D"/>
      </a:dk1>
      <a:lt1>
        <a:srgbClr val="FFFFFF"/>
      </a:lt1>
      <a:dk2>
        <a:srgbClr val="6A6E85"/>
      </a:dk2>
      <a:lt2>
        <a:srgbClr val="FFF2EA"/>
      </a:lt2>
      <a:accent1>
        <a:srgbClr val="07243D"/>
      </a:accent1>
      <a:accent2>
        <a:srgbClr val="0F4C81"/>
      </a:accent2>
      <a:accent3>
        <a:srgbClr val="A8A8B2"/>
      </a:accent3>
      <a:accent4>
        <a:srgbClr val="3F709A"/>
      </a:accent4>
      <a:accent5>
        <a:srgbClr val="6F94B3"/>
      </a:accent5>
      <a:accent6>
        <a:srgbClr val="9FB7CD"/>
      </a:accent6>
      <a:hlink>
        <a:srgbClr val="072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906</TotalTime>
  <Words>443</Words>
  <Application>Microsoft Macintosh PowerPoint</Application>
  <PresentationFormat>全屏显示(16:9)</PresentationFormat>
  <Paragraphs>136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Arial</vt:lpstr>
      <vt:lpstr>Montserrat SemiBold</vt:lpstr>
      <vt:lpstr>Montserrat ExtraBold</vt:lpstr>
      <vt:lpstr>Montserrat</vt:lpstr>
      <vt:lpstr>Montserrat Light</vt:lpstr>
      <vt:lpstr>Quicksand</vt:lpstr>
      <vt:lpstr>Color of the Year by Slidesgo</vt:lpstr>
      <vt:lpstr>10 INSIGHTS</vt:lpstr>
      <vt:lpstr>68% of songs never make the Top 10.</vt:lpstr>
      <vt:lpstr>The Top 10 songs of 2000-2009</vt:lpstr>
      <vt:lpstr>JANET JACKSON spent the most weeks(39) at Top 1.</vt:lpstr>
      <vt:lpstr>"NO SUCH THING" spent the most weeks at Top 1.</vt:lpstr>
      <vt:lpstr>"SOMEONE  TO CALL MY LOVER"  peaked at Top 1 the quickest.</vt:lpstr>
      <vt:lpstr>"BEFORE HE CHEATS" took the longest to reach Top 1.</vt:lpstr>
      <vt:lpstr>GROUP VS SOLO in Top 1 &amp; Top 10</vt:lpstr>
      <vt:lpstr>0.47 is the correlation between weeks at Top 1 &amp; weeks on the chart</vt:lpstr>
      <vt:lpstr>The Most Used Words in Titles</vt:lpstr>
      <vt:lpstr>43% of words in title are Positive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#COLOR OF THE YEAR </dc:title>
  <cp:lastModifiedBy>Wang Zekun</cp:lastModifiedBy>
  <cp:revision>22</cp:revision>
  <dcterms:modified xsi:type="dcterms:W3CDTF">2020-02-17T19:58:43Z</dcterms:modified>
</cp:coreProperties>
</file>